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63" r:id="rId3"/>
    <p:sldId id="270" r:id="rId4"/>
    <p:sldId id="258" r:id="rId5"/>
    <p:sldId id="265" r:id="rId6"/>
    <p:sldId id="275" r:id="rId7"/>
    <p:sldId id="267" r:id="rId8"/>
    <p:sldId id="268" r:id="rId9"/>
    <p:sldId id="276" r:id="rId10"/>
    <p:sldId id="277" r:id="rId11"/>
    <p:sldId id="259" r:id="rId12"/>
    <p:sldId id="260" r:id="rId13"/>
    <p:sldId id="274" r:id="rId14"/>
    <p:sldId id="261" r:id="rId15"/>
    <p:sldId id="262" r:id="rId16"/>
    <p:sldId id="273" r:id="rId17"/>
    <p:sldId id="27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B810-0F59-4D96-9E4B-715DEF106A9E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DD98-4124-4593-92F3-5B618F9B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8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8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1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8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2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1687133"/>
            <a:ext cx="7767637" cy="1659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8800" b="1" dirty="0" smtClean="0"/>
              <a:t>CDFHS OPEN DAY</a:t>
            </a:r>
            <a:br>
              <a:rPr lang="en-GB" altLang="en-US" sz="8800" b="1" dirty="0" smtClean="0"/>
            </a:br>
            <a:r>
              <a:rPr lang="en-GB" altLang="en-US" sz="3200" b="1" dirty="0" smtClean="0"/>
              <a:t>December 5</a:t>
            </a:r>
            <a:r>
              <a:rPr lang="en-GB" altLang="en-US" sz="3200" b="1" baseline="30000" dirty="0" smtClean="0"/>
              <a:t>th</a:t>
            </a:r>
            <a:r>
              <a:rPr lang="en-GB" altLang="en-US" sz="3200" b="1" dirty="0" smtClean="0"/>
              <a:t>, 2016 WELCOME TO YOU ALL</a:t>
            </a:r>
            <a:endParaRPr lang="en-GB" altLang="en-US" sz="88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dirty="0" smtClean="0"/>
              <a:t>Charity Number: 1112344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dirty="0" smtClean="0"/>
              <a:t>Company Limited By Guarantee Number: 5559147</a:t>
            </a: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662">
        <p:split orient="vert"/>
      </p:transition>
    </mc:Choice>
    <mc:Fallback xmlns="">
      <p:transition spd="slow" advClick="0" advTm="96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885871"/>
            <a:ext cx="7767637" cy="312269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200" b="1" dirty="0" smtClean="0">
                <a:solidFill>
                  <a:srgbClr val="DC0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 Ventures - Pleased to be working with CDFHS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more than financial support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strong partnership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together to develop CDFHS growth potential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and providing solutions to challenges faced by CDFHS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38" y="812514"/>
            <a:ext cx="2267909" cy="798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700135"/>
            <a:ext cx="1977079" cy="899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65261" y="965200"/>
            <a:ext cx="38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853">
        <p:split orient="vert"/>
      </p:transition>
    </mc:Choice>
    <mc:Fallback xmlns="">
      <p:transition spd="slow" advClick="0" advTm="2085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373488"/>
            <a:ext cx="7767637" cy="9659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6600" b="1" dirty="0" smtClean="0"/>
              <a:t>Property and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429556"/>
            <a:ext cx="7767637" cy="4262905"/>
          </a:xfrm>
        </p:spPr>
        <p:txBody>
          <a:bodyPr rtlCol="0">
            <a:normAutofit/>
          </a:bodyPr>
          <a:lstStyle/>
          <a:p>
            <a:pPr lvl="0" algn="l"/>
            <a:endParaRPr lang="en-GB" sz="2000" b="1" i="1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PROPERTY </a:t>
            </a:r>
            <a:r>
              <a:rPr lang="en-GB" sz="2000" b="1" i="1" dirty="0"/>
              <a:t>SOUGHT AND INITIALLY </a:t>
            </a:r>
            <a:r>
              <a:rPr lang="en-GB" sz="2000" b="1" i="1" dirty="0" smtClean="0"/>
              <a:t>FOUND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LOCATED IN BISHOP AUCKLAND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24000 SQUARE FEET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MAJOR ROOFING WORKS AND URGENT REMEDIALS NEEDED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SURVEYS VALUATIONS, PREPARATORY WORK ENGAGED IN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LAWYERS AND PROJECT TEAM ENGAGED</a:t>
            </a:r>
            <a:endParaRPr lang="en-GB" sz="2000" i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Gazumped just before completion and now we are </a:t>
            </a:r>
            <a:r>
              <a:rPr lang="en-GB" sz="2000" b="1" i="1" dirty="0"/>
              <a:t>back looking for a suitable facility</a:t>
            </a:r>
            <a:endParaRPr lang="en-GB" sz="2000" i="1" dirty="0"/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i="1" dirty="0" smtClean="0"/>
              <a:t>PROOF WE LIVE IN THE REAL WORLD OF DOG EAT DOG!</a:t>
            </a:r>
            <a:endParaRPr lang="en-GB" sz="2000" i="1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618188"/>
            <a:ext cx="7767637" cy="101743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5400" b="1" dirty="0" smtClean="0"/>
              <a:t>Though on an ongoing basis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201" y="1849376"/>
            <a:ext cx="7767637" cy="3332342"/>
          </a:xfrm>
        </p:spPr>
        <p:txBody>
          <a:bodyPr rtlCol="0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ONGOING THOUGH IN TO 2017</a:t>
            </a:r>
            <a:endParaRPr lang="en-GB" sz="2000" b="1" i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NEW RANGE OF </a:t>
            </a:r>
            <a:r>
              <a:rPr lang="en-GB" sz="2000" b="1" i="1" dirty="0" smtClean="0"/>
              <a:t>WHITEGOODS –MONTPELLIER AN UP AND COMING NEW BRAND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THIS IS MARKETED BY DOMESTIC APPLIANCE DISTRIBUTORS AND US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SEE OUR PROMOTIONAL STAND</a:t>
            </a:r>
            <a:endParaRPr lang="en-GB" sz="2000" b="1" i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FULL RANGE </a:t>
            </a:r>
            <a:r>
              <a:rPr lang="en-GB" sz="2000" b="1" i="1" dirty="0" smtClean="0"/>
              <a:t>of BUDGET </a:t>
            </a:r>
            <a:r>
              <a:rPr lang="en-GB" sz="2000" b="1" i="1" dirty="0"/>
              <a:t>AND MORE UPMARKET BEDS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GROWING RANGE OF NEW WARDROBE / DRAWER </a:t>
            </a:r>
            <a:r>
              <a:rPr lang="en-GB" sz="2000" b="1" i="1" dirty="0" smtClean="0"/>
              <a:t>SETS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WE WILL DEVELOP INNOVATIVE FINANCIAL SOLUTIONS TO ENABLE OUR CLIENTELE THE ABILITY TO ACQUIRE THESE GOODS</a:t>
            </a:r>
            <a:endParaRPr lang="en-GB" sz="2000" b="1" i="1" dirty="0"/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b="1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63"/>
    </mc:Choice>
    <mc:Fallback xmlns="">
      <p:transition spd="slow" advClick="0" advTm="1106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772734"/>
            <a:ext cx="7767637" cy="888798"/>
          </a:xfrm>
        </p:spPr>
        <p:txBody>
          <a:bodyPr>
            <a:noAutofit/>
          </a:bodyPr>
          <a:lstStyle/>
          <a:p>
            <a:pPr eaLnBrk="1" hangingPunct="1"/>
            <a:endParaRPr lang="en-GB" altLang="en-US" sz="48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661532"/>
            <a:ext cx="7767637" cy="348673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703449"/>
            <a:ext cx="9022977" cy="50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4858"/>
      </p:ext>
    </p:extLst>
  </p:cSld>
  <p:clrMapOvr>
    <a:masterClrMapping/>
  </p:clrMapOvr>
  <p:transition spd="slow" advClick="0" advTm="16682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798491"/>
            <a:ext cx="7767637" cy="1313644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b="1" dirty="0" smtClean="0"/>
              <a:t>What we've done and are doing in our core day to day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2343956"/>
            <a:ext cx="7767637" cy="2804308"/>
          </a:xfrm>
        </p:spPr>
        <p:txBody>
          <a:bodyPr rtlCol="0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EXPANDED </a:t>
            </a:r>
            <a:r>
              <a:rPr lang="en-GB" sz="2000" b="1" i="1" dirty="0" smtClean="0"/>
              <a:t>OUR STOCK OF RE-USE GOODS - 40 tonnes quarter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CREATING OPPORTUNITIES FOR DIVERSIFICATION DEVELOPMENT AND CHANGE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“SHABBY CHIC”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RUSTIC GARDEN FURNITURE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HANDMADE PLANTERS AND POTS FROM RECYCLED </a:t>
            </a:r>
            <a:r>
              <a:rPr lang="en-GB" sz="2000" b="1" i="1" dirty="0" smtClean="0"/>
              <a:t>MATERIALS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GOING OUT TO WIN WORK AND CORPORATE PARTNERSHIPS</a:t>
            </a:r>
            <a:endParaRPr lang="en-GB" sz="2000" dirty="0"/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862">
        <p:circle/>
      </p:transition>
    </mc:Choice>
    <mc:Fallback xmlns="">
      <p:transition spd="slow" advClick="0" advTm="1086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425004"/>
            <a:ext cx="7767637" cy="862884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4800" b="1" dirty="0" smtClean="0"/>
              <a:t>Some Highlights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661532"/>
            <a:ext cx="7767637" cy="3486732"/>
          </a:xfrm>
        </p:spPr>
        <p:txBody>
          <a:bodyPr rtlCol="0"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CDFHS </a:t>
            </a:r>
            <a:r>
              <a:rPr lang="en-GB" sz="2000" b="1" i="1" dirty="0"/>
              <a:t>Community Transport FOODBANK REFERRER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CONTRACT WAREHOUSING CARRIED OUT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FUNCTIONAL COURSES AND TRAINEESHIPS CARRIED OUT ON SITE IN CONJUNCTION PROFOUND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BECAME AN APPROVED PARTNER FOR “DURHAMWORKS”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RECOGNISED </a:t>
            </a:r>
            <a:r>
              <a:rPr lang="en-GB" sz="2000" b="1" i="1" dirty="0"/>
              <a:t>AS A QUALITY WORK EXPERIENCE </a:t>
            </a:r>
            <a:r>
              <a:rPr lang="en-GB" sz="2000" b="1" i="1" dirty="0" smtClean="0"/>
              <a:t>VENUE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COLLECTION FACILITY AND ADVICE POINT FOR NE FIRST CREDIT UNION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GREENMOVE OUT – GMO OF DURHAM UNIVERSITY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EVEN LOOKING AFTER OUR WORKFORCE HEALTH</a:t>
            </a:r>
            <a:endParaRPr lang="en-GB" sz="2000" dirty="0"/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1644"/>
      </p:ext>
    </p:extLst>
  </p:cSld>
  <p:clrMapOvr>
    <a:masterClrMapping/>
  </p:clrMapOvr>
  <p:transition spd="slow" advClick="0" advTm="13451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296214"/>
            <a:ext cx="7767637" cy="136531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b="1" dirty="0" smtClean="0"/>
              <a:t>An example of CSR our joint working with University of Durham and Durham County Council Strategic Waste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661532"/>
            <a:ext cx="7767637" cy="3486732"/>
          </a:xfrm>
        </p:spPr>
        <p:txBody>
          <a:bodyPr rtlCol="0">
            <a:normAutofit fontScale="92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PARTNERSHIP WITH THE UNIVERSITY, THE POLICE AND STREET WARDENS STUDENT UNION, COUNCILS STRATEGIC WASTE GROUP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UNIVERSITY STUDENTS “GREEN MOVE OUT” TO COLLECT AND REUSE SURPLUS GOODS ARISING FROM 2200 STUDENT LODGINGS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ALL UNIVERSITITY COLLEGES EXPECIALLY USTINOV AND HATFIELD</a:t>
            </a:r>
            <a:endParaRPr lang="en-GB" sz="2000" i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20 METRIC TONNES SURPLUS BELONGINGS, CLOTHES, BEDDING, CROCKERY, ELECTRICALS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REDISTRIBUTED TO HOMELESS CHARITIES, BOTH HUMAN AND NON-HUMAN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350 STUDENTS ATTENDED OUR ANNUAL SALE DAY OCTOBER 1</a:t>
            </a:r>
            <a:r>
              <a:rPr lang="en-GB" sz="2000" b="1" i="1" baseline="30000" dirty="0" smtClean="0"/>
              <a:t>ST</a:t>
            </a:r>
            <a:r>
              <a:rPr lang="en-GB" sz="2000" b="1" i="1" dirty="0" smtClean="0"/>
              <a:t> AND BOUGHT IT ALL BACK!!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CSR</a:t>
            </a:r>
            <a:endParaRPr lang="en-GB" sz="2000" i="1" dirty="0" smtClean="0"/>
          </a:p>
          <a:p>
            <a:pPr lvl="0"/>
            <a:endParaRPr lang="en-GB" sz="2000" dirty="0"/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992">
        <p:circle/>
      </p:transition>
    </mc:Choice>
    <mc:Fallback xmlns="">
      <p:transition spd="slow" advClick="0" advTm="1599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772734"/>
            <a:ext cx="7767637" cy="88879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4800" b="1" dirty="0" smtClean="0"/>
              <a:t>Other things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661532"/>
            <a:ext cx="7767637" cy="3486732"/>
          </a:xfrm>
        </p:spPr>
        <p:txBody>
          <a:bodyPr rtlCol="0">
            <a:normAutofit/>
          </a:bodyPr>
          <a:lstStyle/>
          <a:p>
            <a:pPr lvl="0"/>
            <a:r>
              <a:rPr lang="en-GB" sz="2000" b="1" i="1" dirty="0"/>
              <a:t> 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PAINT AND DECORATING SERVICE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HANDYMAN SQUAD AVAILABLE FOR EXTERNAL WORKS ACROSS THE </a:t>
            </a:r>
            <a:r>
              <a:rPr lang="en-GB" sz="2000" b="1" i="1" dirty="0" smtClean="0"/>
              <a:t>COUNTY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NEW IT SUITE COMPLETED COURTESY 4 TOGETHER AREA ACTION PARTNERSHIP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MORE STAFF TRAINING DELIVERED BY PROFOUND TRAINING SERVICES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BETTER HEALTH AT WORK IN CONJUNCTION PIONEERING CARE PARTNERSHIP OF NEWTON AYCLIFFE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  <p:pic>
        <p:nvPicPr>
          <p:cNvPr id="1026" name="Picture 2" descr="Better Health at wor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676139"/>
            <a:ext cx="28860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24224"/>
      </p:ext>
    </p:extLst>
  </p:cSld>
  <p:clrMapOvr>
    <a:masterClrMapping/>
  </p:clrMapOvr>
  <p:transition spd="med" advClick="0" advTm="9083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772734"/>
            <a:ext cx="7767637" cy="285910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b="1" dirty="0" smtClean="0"/>
              <a:t>THANK YOU FOR SUPPORTING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661532"/>
            <a:ext cx="7767637" cy="3486732"/>
          </a:xfrm>
        </p:spPr>
        <p:txBody>
          <a:bodyPr rtlCol="0">
            <a:normAutofit/>
          </a:bodyPr>
          <a:lstStyle/>
          <a:p>
            <a:pPr lvl="0"/>
            <a:r>
              <a:rPr lang="en-GB" sz="2000" b="1" i="1" dirty="0"/>
              <a:t> </a:t>
            </a: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4709"/>
      </p:ext>
    </p:extLst>
  </p:cSld>
  <p:clrMapOvr>
    <a:masterClrMapping/>
  </p:clrMapOvr>
  <p:transition spd="slow" advClick="0" advTm="11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10" y="1434339"/>
            <a:ext cx="1966354" cy="951552"/>
          </a:xfrm>
          <a:prstGeom prst="rect">
            <a:avLst/>
          </a:prstGeom>
        </p:spPr>
      </p:pic>
      <p:pic>
        <p:nvPicPr>
          <p:cNvPr id="1026" name="Picture 2" descr="The Great Annual Savings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08" y="4710473"/>
            <a:ext cx="2150834" cy="5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pg.com/sites/pg.newshq.businesswire.com/files/logo/image/PGPhase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22" y="248571"/>
            <a:ext cx="1406096" cy="14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ritishexpertise.org/bx/pix/organisations/Ki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16" y="4628972"/>
            <a:ext cx="1426117" cy="14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elp.co.uk/wp-content/uploads/2015/07/profound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9" y="2627046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efirstcu.com/wp-content/uploads/2015/05/logo-201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75" y="2144543"/>
            <a:ext cx="1912722" cy="9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tatic.wixstatic.com/media/f49a49_c9130141ae8a4160b6563041324274e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6" y="1666410"/>
            <a:ext cx="1851314" cy="14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en/thumb/4/44/Durham_University_logo.svg/1280px-Durham_University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51" y="220670"/>
            <a:ext cx="2479870" cy="10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base-uk.org/sites/base-uk.org/files/imagecache/story_picture/logos/shaw_trust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65" y="1290114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arishofgreataycliffe.co.uk/resources/Foodbank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49" y="220670"/>
            <a:ext cx="1779018" cy="13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base-uk.org/sites/base-uk.org/files/imagecache/story_picture/logos/shaw_trust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65" y="1283325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://jointhepod.org/uploads/images/700x317/Durham-County-Council-logo-full-size_143565695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95" y="214837"/>
            <a:ext cx="2198906" cy="9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img.evbuc.com/http%3A%2F%2Fcdn.evbuc.com%2Fimages%2F8711987%2F7002463509%2F1%2Foriginal.jpg?h=230&amp;w=460&amp;s=22061be6673fb367ad38adcf570a594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265" y="1374967"/>
            <a:ext cx="2373204" cy="8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eastdurhamtrust.org.uk/assets/images/East%20Durham%20%20AAP%20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41" y="5351156"/>
            <a:ext cx="1630374" cy="10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adviceincountydurham.org.uk/images/AICD-tran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719" y="2529396"/>
            <a:ext cx="29527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wasmith.co.uk/images/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7" y="3646957"/>
            <a:ext cx="1459142" cy="8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g2g.org.uk/wp-content/uploads/2012/04/Community-RePaint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39" y="3200909"/>
            <a:ext cx="2081456" cy="12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jdenhammetalsltd.com/wsp_images/denhams__converted__copy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70" y="2927214"/>
            <a:ext cx="2481952" cy="78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pcp.uk.net/images/logo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18" y="3448504"/>
            <a:ext cx="1775614" cy="8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assets.centralindex.com/T/11/a27cfde9f59be5ef4d6368f7e420b9c6_1024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56" y="3741779"/>
            <a:ext cx="1144058" cy="158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foreignstudents.com/sites/default/files/northumbria%20log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21" y="3812682"/>
            <a:ext cx="2426378" cy="13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4" y="211164"/>
            <a:ext cx="2558118" cy="1163803"/>
          </a:xfrm>
          <a:prstGeom prst="rect">
            <a:avLst/>
          </a:prstGeom>
        </p:spPr>
      </p:pic>
      <p:sp>
        <p:nvSpPr>
          <p:cNvPr id="2" name="AutoShape 2" descr="Image result for dw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254356" y="11774730"/>
            <a:ext cx="2023642" cy="78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AutoShape 4" descr="Image result for dwp logo"/>
          <p:cNvSpPr>
            <a:spLocks noChangeAspect="1" noChangeArrowheads="1"/>
          </p:cNvSpPr>
          <p:nvPr/>
        </p:nvSpPr>
        <p:spPr bwMode="auto">
          <a:xfrm>
            <a:off x="143872" y="-1464561"/>
            <a:ext cx="867279" cy="21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dwp logo"/>
          <p:cNvSpPr>
            <a:spLocks noChangeAspect="1" noChangeArrowheads="1"/>
          </p:cNvSpPr>
          <p:nvPr/>
        </p:nvSpPr>
        <p:spPr bwMode="auto">
          <a:xfrm>
            <a:off x="296272" y="-1312161"/>
            <a:ext cx="867279" cy="21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Image result for dwp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9077" y="1426949"/>
            <a:ext cx="676275" cy="590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65638" y="4628972"/>
            <a:ext cx="2022942" cy="1290551"/>
          </a:xfrm>
          <a:prstGeom prst="rect">
            <a:avLst/>
          </a:prstGeom>
        </p:spPr>
      </p:pic>
      <p:pic>
        <p:nvPicPr>
          <p:cNvPr id="3074" name="Picture 2" descr="Better Health at work log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11" y="5703633"/>
            <a:ext cx="2355117" cy="7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ttp://monkey.uk.net/data/images/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48" y="5182936"/>
            <a:ext cx="1905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399">
        <p:split orient="vert"/>
      </p:transition>
    </mc:Choice>
    <mc:Fallback xmlns="">
      <p:transition spd="slow" advTm="939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450762"/>
            <a:ext cx="7767637" cy="885874"/>
          </a:xfrm>
        </p:spPr>
        <p:txBody>
          <a:bodyPr>
            <a:normAutofit/>
          </a:bodyPr>
          <a:lstStyle/>
          <a:p>
            <a:r>
              <a:rPr lang="en-GB" sz="4800" b="1" i="1" dirty="0"/>
              <a:t>CDFHS OPEN FOR BUSINESS </a:t>
            </a:r>
            <a:endParaRPr lang="en-GB" altLang="en-US" sz="48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5190186"/>
            <a:ext cx="7767637" cy="74071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dirty="0" smtClean="0"/>
              <a:t>Charity Number: 1112344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dirty="0" smtClean="0"/>
              <a:t>Company Limited By Guarantee Number: 5559147</a:t>
            </a: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6537" y="1693750"/>
            <a:ext cx="80367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THE YEAR TO DATE SEES US TURNING OVER £300,000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WE EXPECT TO DO £1/2 A MILLION BY APRIL 2017</a:t>
            </a:r>
          </a:p>
          <a:p>
            <a:endParaRPr lang="en-GB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CDFHS HAS 5 TRUSTEES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WORKFORCE OF NEAR 60 PAID WORKERS AND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WE STILL HAVE THE CORE PRINCIPLES OF LOW COST FURNITURE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CDFHS STILL RUNS ITS ROBUST TRAINING AND EMPLOYMENT PROJECT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28725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51">
        <p:circle/>
      </p:transition>
    </mc:Choice>
    <mc:Fallback xmlns="">
      <p:transition spd="slow" advClick="0" advTm="905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309093"/>
            <a:ext cx="7767637" cy="991673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4000" b="1" dirty="0" smtClean="0"/>
              <a:t>Running in the Background over 2016 was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975" y="1790162"/>
            <a:ext cx="7767637" cy="3876541"/>
          </a:xfrm>
        </p:spPr>
        <p:txBody>
          <a:bodyPr rtlCol="0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BIG </a:t>
            </a:r>
            <a:r>
              <a:rPr lang="en-GB" sz="2000" b="1" i="1" dirty="0"/>
              <a:t>POTENTIAL FROM NATIONAL LOTTERY £66,000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LED TO SOCIAL INVESTMENT AND READYING THE CDFHS FOR THIS OVER A 6 MONTH PROGRAMME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THE CONTRACTOR FROM SIB AND LOTTERY WAS N4G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N4G EVENTUALLY HELPED CDFHS COMPLETELY DOCUMENT AND PREPARE FOR INVESTMENT READINESS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THIS TOOK US TO THE INVESTMENT MARKET SEPTEMBER</a:t>
            </a:r>
            <a:endParaRPr lang="en-GB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i="1" dirty="0"/>
              <a:t>SOCIAL INVESTMENT TO VALUE £750,000 RAISED</a:t>
            </a:r>
            <a:endParaRPr lang="en-GB" sz="2000" dirty="0"/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0164"/>
      </p:ext>
    </p:extLst>
  </p:cSld>
  <p:clrMapOvr>
    <a:masterClrMapping/>
  </p:clrMapOvr>
  <p:transition spd="med" advClick="0" advTm="8887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618188"/>
            <a:ext cx="7767637" cy="101743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/>
              <a:t>The Big Potential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815921"/>
            <a:ext cx="7767637" cy="3702855"/>
          </a:xfrm>
        </p:spPr>
        <p:txBody>
          <a:bodyPr rtlCol="0">
            <a:noAutofit/>
          </a:bodyPr>
          <a:lstStyle/>
          <a:p>
            <a:pPr algn="l" fontAlgn="base"/>
            <a:r>
              <a:rPr lang="en-GB" sz="1800" dirty="0" smtClean="0"/>
              <a:t>Being</a:t>
            </a:r>
            <a:r>
              <a:rPr lang="en-GB" sz="1800" dirty="0"/>
              <a:t> </a:t>
            </a:r>
            <a:r>
              <a:rPr lang="en-GB" sz="1800" b="1" dirty="0"/>
              <a:t>Big Potential </a:t>
            </a:r>
            <a:r>
              <a:rPr lang="en-GB" sz="1800" dirty="0"/>
              <a:t>investment ready </a:t>
            </a:r>
            <a:r>
              <a:rPr lang="en-GB" sz="1800" dirty="0" smtClean="0"/>
              <a:t>meant our </a:t>
            </a:r>
            <a:r>
              <a:rPr lang="en-GB" sz="1800" dirty="0"/>
              <a:t>organisation </a:t>
            </a:r>
            <a:r>
              <a:rPr lang="en-GB" sz="1800" dirty="0" smtClean="0"/>
              <a:t>would acquire the input to enable us to </a:t>
            </a:r>
            <a:r>
              <a:rPr lang="en-GB" sz="1800" dirty="0"/>
              <a:t>have the systems, processes and business model to attract investment. </a:t>
            </a:r>
            <a:endParaRPr lang="en-GB" sz="1800" dirty="0" smtClean="0"/>
          </a:p>
          <a:p>
            <a:pPr algn="l" fontAlgn="base"/>
            <a:r>
              <a:rPr lang="en-GB" sz="1800" dirty="0" smtClean="0"/>
              <a:t>We bid to Lottery and won one of the first ADVANCED Big Potential grants in the North East </a:t>
            </a:r>
            <a:endParaRPr lang="en-GB" sz="1800" dirty="0"/>
          </a:p>
          <a:p>
            <a:pPr algn="l" fontAlgn="base"/>
            <a:r>
              <a:rPr lang="en-GB" sz="1800" dirty="0" smtClean="0"/>
              <a:t>We needed to develop a fully integrated </a:t>
            </a:r>
            <a:r>
              <a:rPr lang="en-GB" sz="1800" b="1" dirty="0" smtClean="0"/>
              <a:t>investor </a:t>
            </a:r>
            <a:r>
              <a:rPr lang="en-GB" sz="1800" b="1" dirty="0"/>
              <a:t>focused business </a:t>
            </a:r>
            <a:r>
              <a:rPr lang="en-GB" sz="1800" b="1" dirty="0" smtClean="0"/>
              <a:t>plan,</a:t>
            </a:r>
          </a:p>
          <a:p>
            <a:pPr algn="l" fontAlgn="base"/>
            <a:r>
              <a:rPr lang="en-GB" sz="1800" dirty="0" smtClean="0"/>
              <a:t>Financial modelling to project income </a:t>
            </a:r>
            <a:r>
              <a:rPr lang="en-GB" sz="1800" dirty="0"/>
              <a:t>&amp; expenditure, cash flow and balance sheet models to the standard expected by banks and investors.</a:t>
            </a:r>
          </a:p>
          <a:p>
            <a:pPr algn="l" fontAlgn="base"/>
            <a:r>
              <a:rPr lang="en-GB" sz="1800" dirty="0"/>
              <a:t>Social impact </a:t>
            </a:r>
            <a:r>
              <a:rPr lang="en-GB" sz="1800" dirty="0" smtClean="0"/>
              <a:t>and to understand </a:t>
            </a:r>
            <a:r>
              <a:rPr lang="en-GB" sz="1800" dirty="0"/>
              <a:t>the </a:t>
            </a:r>
            <a:r>
              <a:rPr lang="en-GB" sz="1800" b="1" dirty="0"/>
              <a:t>social </a:t>
            </a:r>
            <a:r>
              <a:rPr lang="en-GB" sz="1800" b="1" dirty="0" smtClean="0"/>
              <a:t>impact </a:t>
            </a:r>
            <a:r>
              <a:rPr lang="en-GB" sz="1800" dirty="0" smtClean="0"/>
              <a:t>that </a:t>
            </a:r>
            <a:r>
              <a:rPr lang="en-GB" sz="1800" dirty="0"/>
              <a:t>their interventions are responsible for and help them to embed suitable reporting </a:t>
            </a:r>
            <a:r>
              <a:rPr lang="en-GB" sz="1800" dirty="0" smtClean="0"/>
              <a:t>systems</a:t>
            </a:r>
            <a:endParaRPr lang="en-GB" sz="1800" dirty="0"/>
          </a:p>
          <a:p>
            <a:pPr algn="l" fontAlgn="base"/>
            <a:r>
              <a:rPr lang="en-GB" sz="1800" dirty="0" smtClean="0"/>
              <a:t>We were led to </a:t>
            </a:r>
            <a:r>
              <a:rPr lang="en-GB" sz="1800" dirty="0" err="1" smtClean="0"/>
              <a:t>Northstar</a:t>
            </a:r>
            <a:r>
              <a:rPr lang="en-GB" sz="1800" dirty="0" smtClean="0"/>
              <a:t> Ventures by our investment intermediaries Numbers For Good </a:t>
            </a:r>
            <a:r>
              <a:rPr lang="en-GB" sz="1800" dirty="0"/>
              <a:t>appropriate funders and investors through to financial close, including due diligence support.</a:t>
            </a:r>
          </a:p>
          <a:p>
            <a:r>
              <a:rPr lang="en-GB" sz="1800" dirty="0"/>
              <a:t/>
            </a:r>
            <a:br>
              <a:rPr lang="en-GB" sz="1800" dirty="0"/>
            </a:br>
            <a:endParaRPr lang="en-GB" sz="1800" dirty="0" smtClean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28" name="Picture 4" descr="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304"/>
            <a:ext cx="1350963" cy="18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678">
        <p:split orient="vert"/>
      </p:transition>
    </mc:Choice>
    <mc:Fallback xmlns="">
      <p:transition spd="slow" advClick="0" advTm="1267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5" y="5886924"/>
            <a:ext cx="1966354" cy="951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538" y="812514"/>
            <a:ext cx="2267909" cy="79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68" y="1692029"/>
            <a:ext cx="5203095" cy="3902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4" y="2016037"/>
            <a:ext cx="1966354" cy="9515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84670" y="1291211"/>
            <a:ext cx="1864648" cy="2742217"/>
            <a:chOff x="709352" y="2384699"/>
            <a:chExt cx="1864648" cy="274221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352" y="2384699"/>
              <a:ext cx="1864648" cy="186464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7172" y="4388252"/>
              <a:ext cx="18368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prstClr val="black"/>
                  </a:solidFill>
                  <a:latin typeface="Proxima Nova Light" panose="02000506030000020004" pitchFamily="50" charset="0"/>
                </a:rPr>
                <a:t>Social enterprises and charities</a:t>
              </a:r>
            </a:p>
            <a:p>
              <a:pPr algn="ctr"/>
              <a:endParaRPr lang="en-GB" sz="1400" dirty="0">
                <a:solidFill>
                  <a:prstClr val="black"/>
                </a:solidFill>
                <a:latin typeface="Proxima Nova Light" panose="02000506030000020004" pitchFamily="50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58251" y="2579679"/>
            <a:ext cx="1864648" cy="2509410"/>
            <a:chOff x="3504473" y="2400573"/>
            <a:chExt cx="1864648" cy="25094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04473" y="2400573"/>
              <a:ext cx="1864648" cy="186464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504473" y="4386763"/>
              <a:ext cx="1836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prstClr val="black"/>
                  </a:solidFill>
                  <a:latin typeface="Proxima Nova Light" panose="02000506030000020004" pitchFamily="50" charset="0"/>
                </a:rPr>
                <a:t>Investors</a:t>
              </a:r>
            </a:p>
            <a:p>
              <a:pPr algn="ctr"/>
              <a:endParaRPr lang="en-GB" sz="1400" dirty="0">
                <a:solidFill>
                  <a:prstClr val="black"/>
                </a:solidFill>
                <a:latin typeface="Proxima Nova Light" panose="02000506030000020004" pitchFamily="50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887007" y="3689675"/>
            <a:ext cx="1869696" cy="2720010"/>
            <a:chOff x="6417962" y="2400573"/>
            <a:chExt cx="1869696" cy="272001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17962" y="2400573"/>
              <a:ext cx="1864647" cy="186464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450830" y="4381919"/>
              <a:ext cx="18368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prstClr val="black"/>
                  </a:solidFill>
                  <a:latin typeface="Proxima Nova Light" panose="02000506030000020004" pitchFamily="50" charset="0"/>
                </a:rPr>
                <a:t>Public sector commissioners</a:t>
              </a:r>
            </a:p>
            <a:p>
              <a:pPr algn="ctr"/>
              <a:endParaRPr lang="en-GB" sz="1400" dirty="0">
                <a:solidFill>
                  <a:prstClr val="black"/>
                </a:solidFill>
                <a:latin typeface="Proxima Nova Light" panose="02000506030000020004" pitchFamily="50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273354" y="1691309"/>
            <a:ext cx="195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prstClr val="black"/>
                </a:solidFill>
              </a:rPr>
              <a:t>Who we work with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1246">
        <p:cut/>
      </p:transition>
    </mc:Choice>
    <mc:Fallback xmlns="">
      <p:transition advClick="0" advTm="1124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78" y="646771"/>
            <a:ext cx="2698595" cy="15946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2393795"/>
            <a:ext cx="7767637" cy="275446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000" dirty="0" smtClean="0"/>
              <a:t>Through Big Potential advanced we looked for the most appropriate and best fit for our plans and work needed that was beyond our capacity to deliver</a:t>
            </a:r>
          </a:p>
          <a:p>
            <a:pPr>
              <a:defRPr/>
            </a:pPr>
            <a:r>
              <a:rPr lang="en-GB" sz="2000" dirty="0" smtClean="0"/>
              <a:t>Numbers </a:t>
            </a:r>
            <a:r>
              <a:rPr lang="en-GB" sz="2000" dirty="0"/>
              <a:t>for Good bridges the world of finance to organisations dedicated to improving people’s lives and helping the planet. 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N4G created </a:t>
            </a:r>
            <a:r>
              <a:rPr lang="en-GB" sz="2000" dirty="0"/>
              <a:t>financial solutions that </a:t>
            </a:r>
            <a:r>
              <a:rPr lang="en-GB" sz="2000" dirty="0" smtClean="0"/>
              <a:t>allowed CDFHS to </a:t>
            </a:r>
            <a:r>
              <a:rPr lang="en-GB" sz="2000" dirty="0"/>
              <a:t>connect </a:t>
            </a:r>
            <a:r>
              <a:rPr lang="en-GB" sz="2000" dirty="0" smtClean="0"/>
              <a:t>us to investors </a:t>
            </a:r>
            <a:r>
              <a:rPr lang="en-GB" sz="2000" dirty="0"/>
              <a:t>with opportunities for </a:t>
            </a:r>
            <a:r>
              <a:rPr lang="en-GB" sz="2000" dirty="0" smtClean="0"/>
              <a:t>financing our major objective of buying our own facility.</a:t>
            </a: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97" y="5886924"/>
            <a:ext cx="1966354" cy="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228">
        <p:fade/>
      </p:transition>
    </mc:Choice>
    <mc:Fallback xmlns="">
      <p:transition spd="med" advClick="0" advTm="11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824" y="646771"/>
            <a:ext cx="2698595" cy="15946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2393795"/>
            <a:ext cx="7767637" cy="275446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b="1" i="1" dirty="0" smtClean="0"/>
              <a:t>N4G has got us to an investment ready position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b="1" i="1" dirty="0" smtClean="0"/>
              <a:t>CDFHS raised finance to: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i="1" dirty="0" smtClean="0"/>
              <a:t>Develop our own independent facility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i="1" dirty="0" smtClean="0"/>
              <a:t>To be custom adapted and make us and our shopping much more attractive to customers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i="1" dirty="0" smtClean="0"/>
              <a:t>Grow our range of competitively priced goods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i="1" dirty="0" smtClean="0"/>
              <a:t>It will be in a better location, bigger and a fully owned asset</a:t>
            </a:r>
            <a:endParaRPr lang="en-GB" sz="2000" b="1" i="1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97" y="5906448"/>
            <a:ext cx="1966354" cy="951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419" y="1044760"/>
            <a:ext cx="22679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599"/>
      </p:ext>
    </p:extLst>
  </p:cSld>
  <p:clrMapOvr>
    <a:masterClrMapping/>
  </p:clrMapOvr>
  <p:transition spd="slow" advClick="0" advTm="10699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885871"/>
            <a:ext cx="7767637" cy="312269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200" b="1" dirty="0" smtClean="0">
                <a:solidFill>
                  <a:srgbClr val="DC0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 Ventures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lang="en-GB" sz="2200" dirty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for the North East Social Investment Fund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sustainable Social Enterprises in North East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Social Enterprises to develop greater Social Impact </a:t>
            </a:r>
            <a:r>
              <a:rPr lang="en-GB" sz="2200" dirty="0" smtClean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disadvantaged </a:t>
            </a:r>
            <a:r>
              <a:rPr lang="en-GB" sz="2200" dirty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and individuals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3F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flexible, tailor-made repayable finance options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538" y="812514"/>
            <a:ext cx="2267909" cy="7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700135"/>
            <a:ext cx="1977079" cy="899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5261" y="965200"/>
            <a:ext cx="38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22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1193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677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Proxima Nova Light</vt:lpstr>
      <vt:lpstr>Wingdings 3</vt:lpstr>
      <vt:lpstr>Office Theme</vt:lpstr>
      <vt:lpstr>CDFHS OPEN DAY December 5th, 2016 WELCOME TO YOU ALL</vt:lpstr>
      <vt:lpstr>PowerPoint Presentation</vt:lpstr>
      <vt:lpstr>CDFHS OPEN FOR BUSINESS </vt:lpstr>
      <vt:lpstr>Running in the Background over 2016 was </vt:lpstr>
      <vt:lpstr>The Big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Property and Future</vt:lpstr>
      <vt:lpstr>Though on an ongoing basis</vt:lpstr>
      <vt:lpstr>PowerPoint Presentation</vt:lpstr>
      <vt:lpstr>What we've done and are doing in our core day to day work</vt:lpstr>
      <vt:lpstr>Some Highlights</vt:lpstr>
      <vt:lpstr>An example of CSR our joint working with University of Durham and Durham County Council Strategic Waste</vt:lpstr>
      <vt:lpstr>Other things</vt:lpstr>
      <vt:lpstr>THANK YOU FOR SUPPORTING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CDFHS Change</dc:title>
  <dc:creator>Steven Mitton</dc:creator>
  <cp:lastModifiedBy>Gareth Birgett</cp:lastModifiedBy>
  <cp:revision>37</cp:revision>
  <dcterms:created xsi:type="dcterms:W3CDTF">2015-11-18T14:05:31Z</dcterms:created>
  <dcterms:modified xsi:type="dcterms:W3CDTF">2016-12-07T12:01:47Z</dcterms:modified>
</cp:coreProperties>
</file>